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3" r:id="rId15"/>
    <p:sldId id="270" r:id="rId16"/>
    <p:sldId id="272" r:id="rId17"/>
    <p:sldId id="274"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63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74" d="100"/>
          <a:sy n="74" d="100"/>
        </p:scale>
        <p:origin x="4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PH"/>
          </a:p>
        </p:txBody>
      </p:sp>
      <p:sp>
        <p:nvSpPr>
          <p:cNvPr id="4" name="Date Placeholder 3"/>
          <p:cNvSpPr>
            <a:spLocks noGrp="1"/>
          </p:cNvSpPr>
          <p:nvPr>
            <p:ph type="dt" sz="half" idx="10"/>
          </p:nvPr>
        </p:nvSpPr>
        <p:spPr/>
        <p:txBody>
          <a:bodyPr/>
          <a:lstStyle/>
          <a:p>
            <a:fld id="{CF74E309-24A2-45DB-92CC-48D4FA47352B}" type="datetimeFigureOut">
              <a:rPr lang="en-PH" smtClean="0"/>
              <a:t>02/05/2020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2459214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CF74E309-24A2-45DB-92CC-48D4FA47352B}" type="datetimeFigureOut">
              <a:rPr lang="en-PH" smtClean="0"/>
              <a:t>02/05/2020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3106450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CF74E309-24A2-45DB-92CC-48D4FA47352B}" type="datetimeFigureOut">
              <a:rPr lang="en-PH" smtClean="0"/>
              <a:t>02/05/2020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1866710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CF74E309-24A2-45DB-92CC-48D4FA47352B}" type="datetimeFigureOut">
              <a:rPr lang="en-PH" smtClean="0"/>
              <a:t>02/05/2020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2027667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74E309-24A2-45DB-92CC-48D4FA47352B}" type="datetimeFigureOut">
              <a:rPr lang="en-PH" smtClean="0"/>
              <a:t>02/05/2020</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326114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Date Placeholder 4"/>
          <p:cNvSpPr>
            <a:spLocks noGrp="1"/>
          </p:cNvSpPr>
          <p:nvPr>
            <p:ph type="dt" sz="half" idx="10"/>
          </p:nvPr>
        </p:nvSpPr>
        <p:spPr/>
        <p:txBody>
          <a:bodyPr/>
          <a:lstStyle/>
          <a:p>
            <a:fld id="{CF74E309-24A2-45DB-92CC-48D4FA47352B}" type="datetimeFigureOut">
              <a:rPr lang="en-PH" smtClean="0"/>
              <a:t>02/05/2020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1660887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7" name="Date Placeholder 6"/>
          <p:cNvSpPr>
            <a:spLocks noGrp="1"/>
          </p:cNvSpPr>
          <p:nvPr>
            <p:ph type="dt" sz="half" idx="10"/>
          </p:nvPr>
        </p:nvSpPr>
        <p:spPr/>
        <p:txBody>
          <a:bodyPr/>
          <a:lstStyle/>
          <a:p>
            <a:fld id="{CF74E309-24A2-45DB-92CC-48D4FA47352B}" type="datetimeFigureOut">
              <a:rPr lang="en-PH" smtClean="0"/>
              <a:t>02/05/2020</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2724751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Date Placeholder 2"/>
          <p:cNvSpPr>
            <a:spLocks noGrp="1"/>
          </p:cNvSpPr>
          <p:nvPr>
            <p:ph type="dt" sz="half" idx="10"/>
          </p:nvPr>
        </p:nvSpPr>
        <p:spPr/>
        <p:txBody>
          <a:bodyPr/>
          <a:lstStyle/>
          <a:p>
            <a:fld id="{CF74E309-24A2-45DB-92CC-48D4FA47352B}" type="datetimeFigureOut">
              <a:rPr lang="en-PH" smtClean="0"/>
              <a:t>02/05/2020</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3936246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74E309-24A2-45DB-92CC-48D4FA47352B}" type="datetimeFigureOut">
              <a:rPr lang="en-PH" smtClean="0"/>
              <a:t>02/05/2020</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2192838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74E309-24A2-45DB-92CC-48D4FA47352B}" type="datetimeFigureOut">
              <a:rPr lang="en-PH" smtClean="0"/>
              <a:t>02/05/2020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2930423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74E309-24A2-45DB-92CC-48D4FA47352B}" type="datetimeFigureOut">
              <a:rPr lang="en-PH" smtClean="0"/>
              <a:t>02/05/2020</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66BE6E69-87AD-4D68-B3DA-811D6F3CEBD9}" type="slidenum">
              <a:rPr lang="en-PH" smtClean="0"/>
              <a:t>‹#›</a:t>
            </a:fld>
            <a:endParaRPr lang="en-PH"/>
          </a:p>
        </p:txBody>
      </p:sp>
    </p:spTree>
    <p:extLst>
      <p:ext uri="{BB962C8B-B14F-4D97-AF65-F5344CB8AC3E}">
        <p14:creationId xmlns:p14="http://schemas.microsoft.com/office/powerpoint/2010/main" val="2144045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4E309-24A2-45DB-92CC-48D4FA47352B}" type="datetimeFigureOut">
              <a:rPr lang="en-PH" smtClean="0"/>
              <a:t>02/05/2020</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E6E69-87AD-4D68-B3DA-811D6F3CEBD9}" type="slidenum">
              <a:rPr lang="en-PH" smtClean="0"/>
              <a:t>‹#›</a:t>
            </a:fld>
            <a:endParaRPr lang="en-PH"/>
          </a:p>
        </p:txBody>
      </p:sp>
    </p:spTree>
    <p:extLst>
      <p:ext uri="{BB962C8B-B14F-4D97-AF65-F5344CB8AC3E}">
        <p14:creationId xmlns:p14="http://schemas.microsoft.com/office/powerpoint/2010/main" val="1572865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gif"/><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PH"/>
          </a:p>
        </p:txBody>
      </p:sp>
      <p:sp>
        <p:nvSpPr>
          <p:cNvPr id="3" name="Subtitle 2"/>
          <p:cNvSpPr>
            <a:spLocks noGrp="1"/>
          </p:cNvSpPr>
          <p:nvPr>
            <p:ph type="subTitle" idx="1"/>
          </p:nvPr>
        </p:nvSpPr>
        <p:spPr/>
        <p:txBody>
          <a:bodyPr/>
          <a:lstStyle/>
          <a:p>
            <a:endParaRPr lang="en-PH"/>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Tree>
    <p:extLst>
      <p:ext uri="{BB962C8B-B14F-4D97-AF65-F5344CB8AC3E}">
        <p14:creationId xmlns:p14="http://schemas.microsoft.com/office/powerpoint/2010/main" val="388387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ounded Rectangle 5"/>
          <p:cNvSpPr/>
          <p:nvPr/>
        </p:nvSpPr>
        <p:spPr>
          <a:xfrm>
            <a:off x="334109" y="369277"/>
            <a:ext cx="3217984" cy="110783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4800" dirty="0" smtClean="0"/>
              <a:t>Arrow Keys</a:t>
            </a:r>
            <a:endParaRPr lang="en-PH" sz="4800" dirty="0"/>
          </a:p>
        </p:txBody>
      </p:sp>
      <p:sp>
        <p:nvSpPr>
          <p:cNvPr id="11" name="Rounded Rectangle 10"/>
          <p:cNvSpPr/>
          <p:nvPr/>
        </p:nvSpPr>
        <p:spPr>
          <a:xfrm>
            <a:off x="334109" y="1846385"/>
            <a:ext cx="3217984" cy="2690446"/>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09" y="1477108"/>
            <a:ext cx="3305908" cy="3305908"/>
          </a:xfrm>
          <a:prstGeom prst="rect">
            <a:avLst/>
          </a:prstGeom>
        </p:spPr>
      </p:pic>
      <p:sp>
        <p:nvSpPr>
          <p:cNvPr id="13" name="Rounded Rectangle 12"/>
          <p:cNvSpPr/>
          <p:nvPr/>
        </p:nvSpPr>
        <p:spPr>
          <a:xfrm>
            <a:off x="175847" y="4906108"/>
            <a:ext cx="7244860" cy="175846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2400" dirty="0" smtClean="0"/>
              <a:t>These arrow keys will control the spaceship. Used to right and left to avoid the enemies attack. And Up and Down keys if the user wants to get close and to keep away from the enemies</a:t>
            </a:r>
            <a:endParaRPr lang="en-PH" sz="2400" dirty="0"/>
          </a:p>
        </p:txBody>
      </p:sp>
    </p:spTree>
    <p:extLst>
      <p:ext uri="{BB962C8B-B14F-4D97-AF65-F5344CB8AC3E}">
        <p14:creationId xmlns:p14="http://schemas.microsoft.com/office/powerpoint/2010/main" val="2658677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ounded Rectangle 6"/>
          <p:cNvSpPr/>
          <p:nvPr/>
        </p:nvSpPr>
        <p:spPr>
          <a:xfrm>
            <a:off x="316524" y="422032"/>
            <a:ext cx="3710354" cy="1002322"/>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5400" dirty="0" smtClean="0"/>
              <a:t>Spacebar</a:t>
            </a:r>
            <a:endParaRPr lang="en-PH" sz="5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97" y="1298090"/>
            <a:ext cx="3827014" cy="3827014"/>
          </a:xfrm>
          <a:prstGeom prst="rect">
            <a:avLst/>
          </a:prstGeom>
        </p:spPr>
      </p:pic>
      <p:sp>
        <p:nvSpPr>
          <p:cNvPr id="10" name="Rounded Rectangle 9"/>
          <p:cNvSpPr/>
          <p:nvPr/>
        </p:nvSpPr>
        <p:spPr>
          <a:xfrm>
            <a:off x="374897" y="4747846"/>
            <a:ext cx="5478420" cy="1675348"/>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4000" dirty="0" smtClean="0"/>
              <a:t>Spacebar is to control the attack of the user</a:t>
            </a:r>
            <a:endParaRPr lang="en-PH" sz="4000" dirty="0"/>
          </a:p>
        </p:txBody>
      </p:sp>
    </p:spTree>
    <p:extLst>
      <p:ext uri="{BB962C8B-B14F-4D97-AF65-F5344CB8AC3E}">
        <p14:creationId xmlns:p14="http://schemas.microsoft.com/office/powerpoint/2010/main" val="2570374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5" name="Picture 4"/>
          <p:cNvPicPr>
            <a:picLocks noChangeAspect="1"/>
          </p:cNvPicPr>
          <p:nvPr/>
        </p:nvPicPr>
        <p:blipFill>
          <a:blip r:embed="rId3"/>
          <a:stretch>
            <a:fillRect/>
          </a:stretch>
        </p:blipFill>
        <p:spPr>
          <a:xfrm>
            <a:off x="-191894" y="3547271"/>
            <a:ext cx="7841202" cy="3590831"/>
          </a:xfrm>
          <a:prstGeom prst="rect">
            <a:avLst/>
          </a:prstGeom>
        </p:spPr>
      </p:pic>
      <p:sp>
        <p:nvSpPr>
          <p:cNvPr id="6" name="TextBox 5"/>
          <p:cNvSpPr txBox="1"/>
          <p:nvPr/>
        </p:nvSpPr>
        <p:spPr>
          <a:xfrm>
            <a:off x="1143767" y="4680966"/>
            <a:ext cx="5169879" cy="1323439"/>
          </a:xfrm>
          <a:prstGeom prst="rect">
            <a:avLst/>
          </a:prstGeom>
          <a:noFill/>
        </p:spPr>
        <p:txBody>
          <a:bodyPr wrap="square" rtlCol="0">
            <a:spAutoFit/>
          </a:bodyPr>
          <a:lstStyle/>
          <a:p>
            <a:r>
              <a:rPr lang="en-PH" sz="4000" dirty="0" smtClean="0">
                <a:latin typeface="Data Cards St" panose="02000500000000000000" pitchFamily="2" charset="0"/>
              </a:rPr>
              <a:t>Significant codes</a:t>
            </a:r>
            <a:endParaRPr lang="en-PH" sz="4000" i="1" dirty="0">
              <a:latin typeface="Data Cards St" panose="02000500000000000000" pitchFamily="2" charset="0"/>
            </a:endParaRPr>
          </a:p>
        </p:txBody>
      </p:sp>
    </p:spTree>
    <p:extLst>
      <p:ext uri="{BB962C8B-B14F-4D97-AF65-F5344CB8AC3E}">
        <p14:creationId xmlns:p14="http://schemas.microsoft.com/office/powerpoint/2010/main" val="4025977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14181" cy="6858000"/>
          </a:xfrm>
          <a:prstGeom prst="rect">
            <a:avLst/>
          </a:prstGeom>
        </p:spPr>
      </p:pic>
      <p:sp>
        <p:nvSpPr>
          <p:cNvPr id="5" name="Rounded Rectangle 4"/>
          <p:cNvSpPr/>
          <p:nvPr/>
        </p:nvSpPr>
        <p:spPr>
          <a:xfrm>
            <a:off x="188259" y="147917"/>
            <a:ext cx="3872753" cy="88750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6000" dirty="0" smtClean="0">
                <a:latin typeface="BeyondSpace" panose="04020800000000000000" pitchFamily="82" charset="0"/>
              </a:rPr>
              <a:t>GAME PANEL</a:t>
            </a:r>
            <a:endParaRPr lang="en-PH" sz="6000" dirty="0">
              <a:latin typeface="BeyondSpace" panose="04020800000000000000" pitchFamily="82"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59" y="1256404"/>
            <a:ext cx="5966199" cy="53806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2717" y="1256404"/>
            <a:ext cx="5517589" cy="5380615"/>
          </a:xfrm>
          <a:prstGeom prst="rect">
            <a:avLst/>
          </a:prstGeom>
        </p:spPr>
      </p:pic>
    </p:spTree>
    <p:extLst>
      <p:ext uri="{BB962C8B-B14F-4D97-AF65-F5344CB8AC3E}">
        <p14:creationId xmlns:p14="http://schemas.microsoft.com/office/powerpoint/2010/main" val="131093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14181" cy="6858000"/>
          </a:xfrm>
          <a:prstGeom prst="rect">
            <a:avLst/>
          </a:prstGeom>
        </p:spPr>
      </p:pic>
      <p:sp>
        <p:nvSpPr>
          <p:cNvPr id="5" name="Rounded Rectangle 4"/>
          <p:cNvSpPr/>
          <p:nvPr/>
        </p:nvSpPr>
        <p:spPr>
          <a:xfrm>
            <a:off x="188259" y="147917"/>
            <a:ext cx="3872753" cy="88750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6000" dirty="0" smtClean="0">
                <a:latin typeface="BeyondSpace" panose="04020800000000000000" pitchFamily="82" charset="0"/>
              </a:rPr>
              <a:t>Play State</a:t>
            </a:r>
            <a:endParaRPr lang="en-PH" sz="6000" dirty="0">
              <a:latin typeface="BeyondSpace" panose="04020800000000000000" pitchFamily="82" charset="0"/>
            </a:endParaRPr>
          </a:p>
        </p:txBody>
      </p:sp>
      <p:pic>
        <p:nvPicPr>
          <p:cNvPr id="2" name="Picture 1"/>
          <p:cNvPicPr>
            <a:picLocks noChangeAspect="1"/>
          </p:cNvPicPr>
          <p:nvPr/>
        </p:nvPicPr>
        <p:blipFill>
          <a:blip r:embed="rId3"/>
          <a:stretch>
            <a:fillRect/>
          </a:stretch>
        </p:blipFill>
        <p:spPr>
          <a:xfrm>
            <a:off x="140910" y="1248587"/>
            <a:ext cx="5581476" cy="5396248"/>
          </a:xfrm>
          <a:prstGeom prst="rect">
            <a:avLst/>
          </a:prstGeom>
        </p:spPr>
      </p:pic>
      <p:pic>
        <p:nvPicPr>
          <p:cNvPr id="3" name="Picture 2"/>
          <p:cNvPicPr>
            <a:picLocks noChangeAspect="1"/>
          </p:cNvPicPr>
          <p:nvPr/>
        </p:nvPicPr>
        <p:blipFill>
          <a:blip r:embed="rId4"/>
          <a:stretch>
            <a:fillRect/>
          </a:stretch>
        </p:blipFill>
        <p:spPr>
          <a:xfrm>
            <a:off x="5863297" y="147917"/>
            <a:ext cx="5849080" cy="3702866"/>
          </a:xfrm>
          <a:prstGeom prst="rect">
            <a:avLst/>
          </a:prstGeom>
        </p:spPr>
      </p:pic>
      <p:pic>
        <p:nvPicPr>
          <p:cNvPr id="6" name="Picture 5"/>
          <p:cNvPicPr>
            <a:picLocks noChangeAspect="1"/>
          </p:cNvPicPr>
          <p:nvPr/>
        </p:nvPicPr>
        <p:blipFill>
          <a:blip r:embed="rId5"/>
          <a:stretch>
            <a:fillRect/>
          </a:stretch>
        </p:blipFill>
        <p:spPr>
          <a:xfrm>
            <a:off x="6107090" y="3103807"/>
            <a:ext cx="4511911" cy="3422829"/>
          </a:xfrm>
          <a:prstGeom prst="rect">
            <a:avLst/>
          </a:prstGeom>
        </p:spPr>
      </p:pic>
    </p:spTree>
    <p:extLst>
      <p:ext uri="{BB962C8B-B14F-4D97-AF65-F5344CB8AC3E}">
        <p14:creationId xmlns:p14="http://schemas.microsoft.com/office/powerpoint/2010/main" val="100845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5" y="-26895"/>
            <a:ext cx="12214181" cy="6858000"/>
          </a:xfrm>
          <a:prstGeom prst="rect">
            <a:avLst/>
          </a:prstGeom>
        </p:spPr>
      </p:pic>
      <p:sp>
        <p:nvSpPr>
          <p:cNvPr id="5" name="Rounded Rectangle 4"/>
          <p:cNvSpPr/>
          <p:nvPr/>
        </p:nvSpPr>
        <p:spPr>
          <a:xfrm>
            <a:off x="188259" y="147917"/>
            <a:ext cx="3872753" cy="88750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6000" dirty="0" smtClean="0">
                <a:latin typeface="BeyondSpace" panose="04020800000000000000" pitchFamily="82" charset="0"/>
              </a:rPr>
              <a:t>CONTENT</a:t>
            </a:r>
            <a:endParaRPr lang="en-PH" sz="6000" dirty="0">
              <a:latin typeface="BeyondSpace" panose="04020800000000000000" pitchFamily="8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259" y="1183340"/>
            <a:ext cx="5342375" cy="54998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898" y="3069361"/>
            <a:ext cx="5400107" cy="361382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898" y="0"/>
            <a:ext cx="4385432" cy="3198358"/>
          </a:xfrm>
          <a:prstGeom prst="rect">
            <a:avLst/>
          </a:prstGeom>
        </p:spPr>
      </p:pic>
    </p:spTree>
    <p:extLst>
      <p:ext uri="{BB962C8B-B14F-4D97-AF65-F5344CB8AC3E}">
        <p14:creationId xmlns:p14="http://schemas.microsoft.com/office/powerpoint/2010/main" val="3484977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14181" cy="6858000"/>
          </a:xfrm>
          <a:prstGeom prst="rect">
            <a:avLst/>
          </a:prstGeom>
        </p:spPr>
      </p:pic>
      <p:sp>
        <p:nvSpPr>
          <p:cNvPr id="5" name="Rounded Rectangle 4"/>
          <p:cNvSpPr/>
          <p:nvPr/>
        </p:nvSpPr>
        <p:spPr>
          <a:xfrm>
            <a:off x="188259" y="147917"/>
            <a:ext cx="5109882" cy="88750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6000" dirty="0" smtClean="0">
                <a:latin typeface="BeyondSpace" panose="04020800000000000000" pitchFamily="82" charset="0"/>
              </a:rPr>
              <a:t>Game State Manager</a:t>
            </a:r>
            <a:endParaRPr lang="en-PH" sz="6000" dirty="0">
              <a:latin typeface="BeyondSpace" panose="04020800000000000000" pitchFamily="8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7090" y="2680877"/>
            <a:ext cx="5978079" cy="41771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9800" y="0"/>
            <a:ext cx="4569875" cy="402892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52" y="1183340"/>
            <a:ext cx="6452654" cy="5674660"/>
          </a:xfrm>
          <a:prstGeom prst="rect">
            <a:avLst/>
          </a:prstGeom>
        </p:spPr>
      </p:pic>
    </p:spTree>
    <p:extLst>
      <p:ext uri="{BB962C8B-B14F-4D97-AF65-F5344CB8AC3E}">
        <p14:creationId xmlns:p14="http://schemas.microsoft.com/office/powerpoint/2010/main" val="3396519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14181" cy="6858000"/>
          </a:xfrm>
          <a:prstGeom prst="rect">
            <a:avLst/>
          </a:prstGeom>
        </p:spPr>
      </p:pic>
      <p:sp>
        <p:nvSpPr>
          <p:cNvPr id="5" name="Rounded Rectangle 4"/>
          <p:cNvSpPr/>
          <p:nvPr/>
        </p:nvSpPr>
        <p:spPr>
          <a:xfrm>
            <a:off x="188259" y="147917"/>
            <a:ext cx="5109882" cy="88750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6000" dirty="0" smtClean="0">
                <a:latin typeface="BeyondSpace" panose="04020800000000000000" pitchFamily="82" charset="0"/>
              </a:rPr>
              <a:t>Animation</a:t>
            </a:r>
            <a:endParaRPr lang="en-PH" sz="6000" dirty="0">
              <a:latin typeface="BeyondSpace" panose="04020800000000000000" pitchFamily="82" charset="0"/>
            </a:endParaRPr>
          </a:p>
        </p:txBody>
      </p:sp>
      <p:pic>
        <p:nvPicPr>
          <p:cNvPr id="2" name="Picture 1"/>
          <p:cNvPicPr>
            <a:picLocks noChangeAspect="1"/>
          </p:cNvPicPr>
          <p:nvPr/>
        </p:nvPicPr>
        <p:blipFill>
          <a:blip r:embed="rId3"/>
          <a:stretch>
            <a:fillRect/>
          </a:stretch>
        </p:blipFill>
        <p:spPr>
          <a:xfrm>
            <a:off x="2965987" y="1135200"/>
            <a:ext cx="6282205" cy="5623023"/>
          </a:xfrm>
          <a:prstGeom prst="rect">
            <a:avLst/>
          </a:prstGeom>
        </p:spPr>
      </p:pic>
    </p:spTree>
    <p:extLst>
      <p:ext uri="{BB962C8B-B14F-4D97-AF65-F5344CB8AC3E}">
        <p14:creationId xmlns:p14="http://schemas.microsoft.com/office/powerpoint/2010/main" val="3480806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14181" cy="6858000"/>
          </a:xfrm>
          <a:prstGeom prst="rect">
            <a:avLst/>
          </a:prstGeom>
        </p:spPr>
      </p:pic>
      <p:sp>
        <p:nvSpPr>
          <p:cNvPr id="5" name="Rounded Rectangle 4"/>
          <p:cNvSpPr/>
          <p:nvPr/>
        </p:nvSpPr>
        <p:spPr>
          <a:xfrm>
            <a:off x="226896" y="238069"/>
            <a:ext cx="5109882" cy="88750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6000" dirty="0" smtClean="0">
                <a:latin typeface="BeyondSpace" panose="04020800000000000000" pitchFamily="82" charset="0"/>
              </a:rPr>
              <a:t>Entity</a:t>
            </a:r>
          </a:p>
        </p:txBody>
      </p:sp>
      <p:pic>
        <p:nvPicPr>
          <p:cNvPr id="2" name="Picture 1"/>
          <p:cNvPicPr>
            <a:picLocks noChangeAspect="1"/>
          </p:cNvPicPr>
          <p:nvPr/>
        </p:nvPicPr>
        <p:blipFill>
          <a:blip r:embed="rId3"/>
          <a:stretch>
            <a:fillRect/>
          </a:stretch>
        </p:blipFill>
        <p:spPr>
          <a:xfrm>
            <a:off x="226896" y="1363644"/>
            <a:ext cx="6625501" cy="5273899"/>
          </a:xfrm>
          <a:prstGeom prst="rect">
            <a:avLst/>
          </a:prstGeom>
        </p:spPr>
      </p:pic>
      <p:pic>
        <p:nvPicPr>
          <p:cNvPr id="3" name="Picture 2"/>
          <p:cNvPicPr>
            <a:picLocks noChangeAspect="1"/>
          </p:cNvPicPr>
          <p:nvPr/>
        </p:nvPicPr>
        <p:blipFill>
          <a:blip r:embed="rId4"/>
          <a:stretch>
            <a:fillRect/>
          </a:stretch>
        </p:blipFill>
        <p:spPr>
          <a:xfrm>
            <a:off x="5336778" y="1363644"/>
            <a:ext cx="6650802" cy="5273899"/>
          </a:xfrm>
          <a:prstGeom prst="rect">
            <a:avLst/>
          </a:prstGeom>
        </p:spPr>
      </p:pic>
    </p:spTree>
    <p:extLst>
      <p:ext uri="{BB962C8B-B14F-4D97-AF65-F5344CB8AC3E}">
        <p14:creationId xmlns:p14="http://schemas.microsoft.com/office/powerpoint/2010/main" val="861603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14181" cy="6858000"/>
          </a:xfrm>
          <a:prstGeom prst="rect">
            <a:avLst/>
          </a:prstGeom>
        </p:spPr>
      </p:pic>
      <p:sp>
        <p:nvSpPr>
          <p:cNvPr id="5" name="Rounded Rectangle 4"/>
          <p:cNvSpPr/>
          <p:nvPr/>
        </p:nvSpPr>
        <p:spPr>
          <a:xfrm>
            <a:off x="226896" y="238069"/>
            <a:ext cx="5109882" cy="88750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6000" dirty="0" smtClean="0">
                <a:latin typeface="BeyondSpace" panose="04020800000000000000" pitchFamily="82" charset="0"/>
              </a:rPr>
              <a:t>Resources</a:t>
            </a:r>
          </a:p>
        </p:txBody>
      </p:sp>
      <p:sp>
        <p:nvSpPr>
          <p:cNvPr id="2" name="Rounded Rectangle 1"/>
          <p:cNvSpPr/>
          <p:nvPr/>
        </p:nvSpPr>
        <p:spPr>
          <a:xfrm>
            <a:off x="1275009" y="1944710"/>
            <a:ext cx="9272788" cy="61818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3200" dirty="0"/>
              <a:t>https://github.com/janbodnar/Java-Space-Invaders</a:t>
            </a:r>
          </a:p>
        </p:txBody>
      </p:sp>
      <p:pic>
        <p:nvPicPr>
          <p:cNvPr id="3" name="Picture 2"/>
          <p:cNvPicPr>
            <a:picLocks noChangeAspect="1"/>
          </p:cNvPicPr>
          <p:nvPr/>
        </p:nvPicPr>
        <p:blipFill>
          <a:blip r:embed="rId3"/>
          <a:stretch>
            <a:fillRect/>
          </a:stretch>
        </p:blipFill>
        <p:spPr>
          <a:xfrm>
            <a:off x="1275009" y="2913629"/>
            <a:ext cx="9291109" cy="634039"/>
          </a:xfrm>
          <a:prstGeom prst="rect">
            <a:avLst/>
          </a:prstGeom>
        </p:spPr>
      </p:pic>
      <p:pic>
        <p:nvPicPr>
          <p:cNvPr id="6" name="Picture 5"/>
          <p:cNvPicPr>
            <a:picLocks noChangeAspect="1"/>
          </p:cNvPicPr>
          <p:nvPr/>
        </p:nvPicPr>
        <p:blipFill>
          <a:blip r:embed="rId3"/>
          <a:stretch>
            <a:fillRect/>
          </a:stretch>
        </p:blipFill>
        <p:spPr>
          <a:xfrm>
            <a:off x="1275009" y="4039204"/>
            <a:ext cx="9291109" cy="634039"/>
          </a:xfrm>
          <a:prstGeom prst="rect">
            <a:avLst/>
          </a:prstGeom>
        </p:spPr>
      </p:pic>
      <p:sp>
        <p:nvSpPr>
          <p:cNvPr id="8" name="TextBox 7"/>
          <p:cNvSpPr txBox="1"/>
          <p:nvPr/>
        </p:nvSpPr>
        <p:spPr>
          <a:xfrm>
            <a:off x="2439290" y="2938260"/>
            <a:ext cx="6962545" cy="584775"/>
          </a:xfrm>
          <a:prstGeom prst="rect">
            <a:avLst/>
          </a:prstGeom>
          <a:noFill/>
        </p:spPr>
        <p:txBody>
          <a:bodyPr wrap="square" rtlCol="0">
            <a:spAutoFit/>
          </a:bodyPr>
          <a:lstStyle/>
          <a:p>
            <a:r>
              <a:rPr lang="en-PH" sz="3200" dirty="0">
                <a:solidFill>
                  <a:schemeClr val="bg1"/>
                </a:solidFill>
              </a:rPr>
              <a:t>https://github.com/piresjo/Java-Galaga</a:t>
            </a:r>
          </a:p>
        </p:txBody>
      </p:sp>
      <p:sp>
        <p:nvSpPr>
          <p:cNvPr id="9" name="TextBox 8"/>
          <p:cNvSpPr txBox="1"/>
          <p:nvPr/>
        </p:nvSpPr>
        <p:spPr>
          <a:xfrm>
            <a:off x="1455312" y="4079224"/>
            <a:ext cx="9607639" cy="553998"/>
          </a:xfrm>
          <a:prstGeom prst="rect">
            <a:avLst/>
          </a:prstGeom>
          <a:noFill/>
        </p:spPr>
        <p:txBody>
          <a:bodyPr wrap="square" rtlCol="0">
            <a:spAutoFit/>
          </a:bodyPr>
          <a:lstStyle/>
          <a:p>
            <a:r>
              <a:rPr lang="en-PH" sz="3000" dirty="0">
                <a:solidFill>
                  <a:schemeClr val="bg1"/>
                </a:solidFill>
              </a:rPr>
              <a:t>https://github.com/JoshuaCrotts/Generic-Space-Shooter</a:t>
            </a:r>
          </a:p>
        </p:txBody>
      </p:sp>
    </p:spTree>
    <p:extLst>
      <p:ext uri="{BB962C8B-B14F-4D97-AF65-F5344CB8AC3E}">
        <p14:creationId xmlns:p14="http://schemas.microsoft.com/office/powerpoint/2010/main" val="1662895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90886"/>
          </a:xfrm>
          <a:prstGeom prst="rect">
            <a:avLst/>
          </a:prstGeom>
        </p:spPr>
      </p:pic>
      <p:sp>
        <p:nvSpPr>
          <p:cNvPr id="6" name="Rounded Rectangle 5"/>
          <p:cNvSpPr/>
          <p:nvPr/>
        </p:nvSpPr>
        <p:spPr>
          <a:xfrm>
            <a:off x="-214648" y="3806051"/>
            <a:ext cx="7671516" cy="3502709"/>
          </a:xfrm>
          <a:prstGeom prst="roundRect">
            <a:avLst/>
          </a:prstGeom>
          <a:solidFill>
            <a:srgbClr val="CD63C8"/>
          </a:solidFill>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TextBox 8"/>
          <p:cNvSpPr txBox="1"/>
          <p:nvPr/>
        </p:nvSpPr>
        <p:spPr>
          <a:xfrm>
            <a:off x="901520" y="4895685"/>
            <a:ext cx="7650051" cy="1323439"/>
          </a:xfrm>
          <a:prstGeom prst="rect">
            <a:avLst/>
          </a:prstGeom>
          <a:noFill/>
        </p:spPr>
        <p:txBody>
          <a:bodyPr wrap="square" rtlCol="0">
            <a:spAutoFit/>
          </a:bodyPr>
          <a:lstStyle/>
          <a:p>
            <a:r>
              <a:rPr lang="en-PH" sz="4000" dirty="0" err="1" smtClean="0">
                <a:latin typeface="Data Cards St" panose="02000500000000000000" pitchFamily="2" charset="0"/>
              </a:rPr>
              <a:t>I.Project</a:t>
            </a:r>
            <a:r>
              <a:rPr lang="en-PH" sz="4000" dirty="0" smtClean="0">
                <a:latin typeface="Data Cards St" panose="02000500000000000000" pitchFamily="2" charset="0"/>
              </a:rPr>
              <a:t> description</a:t>
            </a:r>
            <a:endParaRPr lang="en-PH" sz="4000" dirty="0">
              <a:latin typeface="Data Cards St" panose="02000500000000000000" pitchFamily="2" charset="0"/>
            </a:endParaRPr>
          </a:p>
        </p:txBody>
      </p:sp>
    </p:spTree>
    <p:extLst>
      <p:ext uri="{BB962C8B-B14F-4D97-AF65-F5344CB8AC3E}">
        <p14:creationId xmlns:p14="http://schemas.microsoft.com/office/powerpoint/2010/main" val="28949712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14181" cy="6858000"/>
          </a:xfrm>
          <a:prstGeom prst="rect">
            <a:avLst/>
          </a:prstGeom>
        </p:spPr>
      </p:pic>
      <p:sp>
        <p:nvSpPr>
          <p:cNvPr id="5" name="Rounded Rectangle 4"/>
          <p:cNvSpPr/>
          <p:nvPr/>
        </p:nvSpPr>
        <p:spPr>
          <a:xfrm>
            <a:off x="226896" y="238069"/>
            <a:ext cx="5109882" cy="887506"/>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6000" dirty="0" smtClean="0">
                <a:latin typeface="BeyondSpace" panose="04020800000000000000" pitchFamily="82" charset="0"/>
              </a:rPr>
              <a:t>Members</a:t>
            </a:r>
          </a:p>
        </p:txBody>
      </p:sp>
      <p:sp>
        <p:nvSpPr>
          <p:cNvPr id="10" name="Rounded Rectangle 9"/>
          <p:cNvSpPr/>
          <p:nvPr/>
        </p:nvSpPr>
        <p:spPr>
          <a:xfrm>
            <a:off x="650098" y="1639851"/>
            <a:ext cx="5241701" cy="81137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PH" sz="2400" dirty="0" err="1" smtClean="0">
                <a:latin typeface="Century Gothic" panose="020B0502020202020204" pitchFamily="34" charset="0"/>
              </a:rPr>
              <a:t>Canilang</a:t>
            </a:r>
            <a:r>
              <a:rPr lang="en-PH" sz="2400" dirty="0" smtClean="0">
                <a:latin typeface="Century Gothic" panose="020B0502020202020204" pitchFamily="34" charset="0"/>
              </a:rPr>
              <a:t>, </a:t>
            </a:r>
            <a:r>
              <a:rPr lang="en-PH" sz="2400" dirty="0" err="1" smtClean="0">
                <a:latin typeface="Century Gothic" panose="020B0502020202020204" pitchFamily="34" charset="0"/>
              </a:rPr>
              <a:t>Romalee</a:t>
            </a:r>
            <a:r>
              <a:rPr lang="en-PH" sz="2400" dirty="0" smtClean="0">
                <a:latin typeface="Century Gothic" panose="020B0502020202020204" pitchFamily="34" charset="0"/>
              </a:rPr>
              <a:t> M.</a:t>
            </a:r>
            <a:endParaRPr lang="en-PH" sz="2400" dirty="0">
              <a:latin typeface="Century Gothic" panose="020B0502020202020204" pitchFamily="34" charset="0"/>
            </a:endParaRPr>
          </a:p>
        </p:txBody>
      </p:sp>
      <p:pic>
        <p:nvPicPr>
          <p:cNvPr id="11" name="Picture 10"/>
          <p:cNvPicPr>
            <a:picLocks noChangeAspect="1"/>
          </p:cNvPicPr>
          <p:nvPr/>
        </p:nvPicPr>
        <p:blipFill>
          <a:blip r:embed="rId3"/>
          <a:stretch>
            <a:fillRect/>
          </a:stretch>
        </p:blipFill>
        <p:spPr>
          <a:xfrm>
            <a:off x="650098" y="3105018"/>
            <a:ext cx="5261304" cy="829128"/>
          </a:xfrm>
          <a:prstGeom prst="rect">
            <a:avLst/>
          </a:prstGeom>
        </p:spPr>
      </p:pic>
      <p:pic>
        <p:nvPicPr>
          <p:cNvPr id="12" name="Picture 11"/>
          <p:cNvPicPr>
            <a:picLocks noChangeAspect="1"/>
          </p:cNvPicPr>
          <p:nvPr/>
        </p:nvPicPr>
        <p:blipFill>
          <a:blip r:embed="rId3"/>
          <a:stretch>
            <a:fillRect/>
          </a:stretch>
        </p:blipFill>
        <p:spPr>
          <a:xfrm>
            <a:off x="6677980" y="4031867"/>
            <a:ext cx="5261304" cy="829128"/>
          </a:xfrm>
          <a:prstGeom prst="rect">
            <a:avLst/>
          </a:prstGeom>
        </p:spPr>
      </p:pic>
      <p:pic>
        <p:nvPicPr>
          <p:cNvPr id="13" name="Picture 12"/>
          <p:cNvPicPr>
            <a:picLocks noChangeAspect="1"/>
          </p:cNvPicPr>
          <p:nvPr/>
        </p:nvPicPr>
        <p:blipFill>
          <a:blip r:embed="rId3"/>
          <a:stretch>
            <a:fillRect/>
          </a:stretch>
        </p:blipFill>
        <p:spPr>
          <a:xfrm>
            <a:off x="6561500" y="2307053"/>
            <a:ext cx="5261304" cy="829128"/>
          </a:xfrm>
          <a:prstGeom prst="rect">
            <a:avLst/>
          </a:prstGeom>
        </p:spPr>
      </p:pic>
      <p:pic>
        <p:nvPicPr>
          <p:cNvPr id="14" name="Picture 13"/>
          <p:cNvPicPr>
            <a:picLocks noChangeAspect="1"/>
          </p:cNvPicPr>
          <p:nvPr/>
        </p:nvPicPr>
        <p:blipFill>
          <a:blip r:embed="rId3"/>
          <a:stretch>
            <a:fillRect/>
          </a:stretch>
        </p:blipFill>
        <p:spPr>
          <a:xfrm>
            <a:off x="650098" y="4737123"/>
            <a:ext cx="5261304" cy="829128"/>
          </a:xfrm>
          <a:prstGeom prst="rect">
            <a:avLst/>
          </a:prstGeom>
        </p:spPr>
      </p:pic>
      <p:sp>
        <p:nvSpPr>
          <p:cNvPr id="15" name="TextBox 14"/>
          <p:cNvSpPr txBox="1"/>
          <p:nvPr/>
        </p:nvSpPr>
        <p:spPr>
          <a:xfrm>
            <a:off x="1396597" y="3306005"/>
            <a:ext cx="3768305" cy="461665"/>
          </a:xfrm>
          <a:prstGeom prst="rect">
            <a:avLst/>
          </a:prstGeom>
          <a:noFill/>
        </p:spPr>
        <p:txBody>
          <a:bodyPr wrap="square" rtlCol="0">
            <a:spAutoFit/>
          </a:bodyPr>
          <a:lstStyle/>
          <a:p>
            <a:r>
              <a:rPr lang="en-PH" sz="2400" dirty="0" err="1" smtClean="0">
                <a:solidFill>
                  <a:schemeClr val="bg1"/>
                </a:solidFill>
                <a:latin typeface="Century Gothic" panose="020B0502020202020204" pitchFamily="34" charset="0"/>
              </a:rPr>
              <a:t>Corpuz</a:t>
            </a:r>
            <a:r>
              <a:rPr lang="en-PH" sz="2400" dirty="0" smtClean="0">
                <a:solidFill>
                  <a:schemeClr val="bg1"/>
                </a:solidFill>
                <a:latin typeface="Century Gothic" panose="020B0502020202020204" pitchFamily="34" charset="0"/>
              </a:rPr>
              <a:t>, Dylan Daniel O.</a:t>
            </a:r>
            <a:endParaRPr lang="en-PH" sz="2400" dirty="0">
              <a:solidFill>
                <a:schemeClr val="bg1"/>
              </a:solidFill>
              <a:latin typeface="Century Gothic" panose="020B0502020202020204" pitchFamily="34" charset="0"/>
            </a:endParaRPr>
          </a:p>
        </p:txBody>
      </p:sp>
      <p:sp>
        <p:nvSpPr>
          <p:cNvPr id="16" name="TextBox 15"/>
          <p:cNvSpPr txBox="1"/>
          <p:nvPr/>
        </p:nvSpPr>
        <p:spPr>
          <a:xfrm>
            <a:off x="1189018" y="4920854"/>
            <a:ext cx="4527211" cy="461665"/>
          </a:xfrm>
          <a:prstGeom prst="rect">
            <a:avLst/>
          </a:prstGeom>
          <a:noFill/>
        </p:spPr>
        <p:txBody>
          <a:bodyPr wrap="square" rtlCol="0">
            <a:spAutoFit/>
          </a:bodyPr>
          <a:lstStyle/>
          <a:p>
            <a:r>
              <a:rPr lang="en-PH" sz="2400" dirty="0" err="1" smtClean="0">
                <a:solidFill>
                  <a:schemeClr val="bg1"/>
                </a:solidFill>
                <a:latin typeface="Century Gothic" panose="020B0502020202020204" pitchFamily="34" charset="0"/>
              </a:rPr>
              <a:t>Elegado</a:t>
            </a:r>
            <a:r>
              <a:rPr lang="en-PH" sz="2400" dirty="0" smtClean="0">
                <a:solidFill>
                  <a:schemeClr val="bg1"/>
                </a:solidFill>
                <a:latin typeface="Century Gothic" panose="020B0502020202020204" pitchFamily="34" charset="0"/>
              </a:rPr>
              <a:t>, Thea </a:t>
            </a:r>
            <a:r>
              <a:rPr lang="en-PH" sz="2400" dirty="0" err="1" smtClean="0">
                <a:solidFill>
                  <a:schemeClr val="bg1"/>
                </a:solidFill>
                <a:latin typeface="Century Gothic" panose="020B0502020202020204" pitchFamily="34" charset="0"/>
              </a:rPr>
              <a:t>Melaine</a:t>
            </a:r>
            <a:r>
              <a:rPr lang="en-PH" sz="2400" dirty="0" smtClean="0">
                <a:solidFill>
                  <a:schemeClr val="bg1"/>
                </a:solidFill>
                <a:latin typeface="Century Gothic" panose="020B0502020202020204" pitchFamily="34" charset="0"/>
              </a:rPr>
              <a:t> C.</a:t>
            </a:r>
            <a:endParaRPr lang="en-PH" sz="2400" dirty="0">
              <a:solidFill>
                <a:schemeClr val="bg1"/>
              </a:solidFill>
              <a:latin typeface="Century Gothic" panose="020B0502020202020204" pitchFamily="34" charset="0"/>
            </a:endParaRPr>
          </a:p>
        </p:txBody>
      </p:sp>
      <p:sp>
        <p:nvSpPr>
          <p:cNvPr id="17" name="TextBox 16"/>
          <p:cNvSpPr txBox="1"/>
          <p:nvPr/>
        </p:nvSpPr>
        <p:spPr>
          <a:xfrm>
            <a:off x="7740203" y="2490784"/>
            <a:ext cx="3451537" cy="461665"/>
          </a:xfrm>
          <a:prstGeom prst="rect">
            <a:avLst/>
          </a:prstGeom>
          <a:noFill/>
        </p:spPr>
        <p:txBody>
          <a:bodyPr wrap="square" rtlCol="0">
            <a:spAutoFit/>
          </a:bodyPr>
          <a:lstStyle/>
          <a:p>
            <a:r>
              <a:rPr lang="en-PH" sz="2400" dirty="0" err="1" smtClean="0">
                <a:solidFill>
                  <a:schemeClr val="bg1"/>
                </a:solidFill>
                <a:latin typeface="Century Gothic" panose="020B0502020202020204" pitchFamily="34" charset="0"/>
              </a:rPr>
              <a:t>Parro</a:t>
            </a:r>
            <a:r>
              <a:rPr lang="en-PH" sz="2400" dirty="0" smtClean="0">
                <a:solidFill>
                  <a:schemeClr val="bg1"/>
                </a:solidFill>
                <a:latin typeface="Century Gothic" panose="020B0502020202020204" pitchFamily="34" charset="0"/>
              </a:rPr>
              <a:t>, Carl Jacob A.</a:t>
            </a:r>
            <a:endParaRPr lang="en-PH" sz="2400" dirty="0">
              <a:solidFill>
                <a:schemeClr val="bg1"/>
              </a:solidFill>
              <a:latin typeface="Century Gothic" panose="020B0502020202020204" pitchFamily="34" charset="0"/>
            </a:endParaRPr>
          </a:p>
        </p:txBody>
      </p:sp>
      <p:sp>
        <p:nvSpPr>
          <p:cNvPr id="18" name="TextBox 17"/>
          <p:cNvSpPr txBox="1"/>
          <p:nvPr/>
        </p:nvSpPr>
        <p:spPr>
          <a:xfrm>
            <a:off x="8055734" y="4215598"/>
            <a:ext cx="2820474" cy="461665"/>
          </a:xfrm>
          <a:prstGeom prst="rect">
            <a:avLst/>
          </a:prstGeom>
          <a:noFill/>
        </p:spPr>
        <p:txBody>
          <a:bodyPr wrap="square" rtlCol="0">
            <a:spAutoFit/>
          </a:bodyPr>
          <a:lstStyle/>
          <a:p>
            <a:r>
              <a:rPr lang="en-PH" sz="2400" dirty="0" smtClean="0">
                <a:solidFill>
                  <a:schemeClr val="bg1"/>
                </a:solidFill>
                <a:latin typeface="Century Gothic" panose="020B0502020202020204" pitchFamily="34" charset="0"/>
              </a:rPr>
              <a:t>Rubin, Gary P.</a:t>
            </a:r>
            <a:endParaRPr lang="en-PH" sz="2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61174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14181" cy="6858000"/>
          </a:xfrm>
          <a:prstGeom prst="rect">
            <a:avLst/>
          </a:prstGeom>
        </p:spPr>
      </p:pic>
      <p:sp>
        <p:nvSpPr>
          <p:cNvPr id="11" name="TextBox 10"/>
          <p:cNvSpPr txBox="1"/>
          <p:nvPr/>
        </p:nvSpPr>
        <p:spPr>
          <a:xfrm>
            <a:off x="167423" y="296215"/>
            <a:ext cx="6465195" cy="1169551"/>
          </a:xfrm>
          <a:prstGeom prst="rect">
            <a:avLst/>
          </a:prstGeom>
          <a:noFill/>
        </p:spPr>
        <p:txBody>
          <a:bodyPr wrap="square" rtlCol="0">
            <a:spAutoFit/>
          </a:bodyPr>
          <a:lstStyle/>
          <a:p>
            <a:r>
              <a:rPr lang="en-PH" sz="3500" dirty="0" smtClean="0">
                <a:solidFill>
                  <a:schemeClr val="bg1"/>
                </a:solidFill>
                <a:latin typeface="Data Cards St" panose="02000500000000000000" pitchFamily="2" charset="0"/>
              </a:rPr>
              <a:t>Story and concept based on:</a:t>
            </a:r>
            <a:endParaRPr lang="en-PH" sz="3500" dirty="0">
              <a:solidFill>
                <a:schemeClr val="bg1"/>
              </a:solidFill>
              <a:latin typeface="Data Cards St" panose="02000500000000000000" pitchFamily="2"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05" y="1663242"/>
            <a:ext cx="3683360" cy="4911147"/>
          </a:xfrm>
          <a:prstGeom prst="rect">
            <a:avLst/>
          </a:prstGeom>
        </p:spPr>
      </p:pic>
      <p:sp>
        <p:nvSpPr>
          <p:cNvPr id="13" name="Rounded Rectangle 12"/>
          <p:cNvSpPr/>
          <p:nvPr/>
        </p:nvSpPr>
        <p:spPr>
          <a:xfrm>
            <a:off x="4754808" y="1663242"/>
            <a:ext cx="6993229" cy="4733128"/>
          </a:xfrm>
          <a:prstGeom prst="roundRect">
            <a:avLst/>
          </a:prstGeom>
          <a:ln>
            <a:solidFill>
              <a:srgbClr val="7030A0"/>
            </a:solid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r>
              <a:rPr lang="en-PH" dirty="0">
                <a:latin typeface="Copperplate Gothic Light" panose="020E0507020206020404" pitchFamily="34" charset="0"/>
              </a:rPr>
              <a:t>This 1978 Disney adventure tells the story of 12-year-old David (Joey Cramer) who lives with his family in Fort Lauderdale, Fla. When he awakens from being accidentally knocked out in the forest near his home, he finds that eight years have passed. His family is overjoyed to have him back, but just as perplexed as he is by the fact that he hasn't aged. When a NASA scientist (Howard </a:t>
            </a:r>
            <a:r>
              <a:rPr lang="en-PH" dirty="0" err="1">
                <a:latin typeface="Copperplate Gothic Light" panose="020E0507020206020404" pitchFamily="34" charset="0"/>
              </a:rPr>
              <a:t>Hesseman</a:t>
            </a:r>
            <a:r>
              <a:rPr lang="en-PH" dirty="0">
                <a:latin typeface="Copperplate Gothic Light" panose="020E0507020206020404" pitchFamily="34" charset="0"/>
              </a:rPr>
              <a:t>) discovers a UFO nearby, David gets the chance to unravel the mystery and recover the life he lost.</a:t>
            </a:r>
          </a:p>
        </p:txBody>
      </p:sp>
    </p:spTree>
    <p:extLst>
      <p:ext uri="{BB962C8B-B14F-4D97-AF65-F5344CB8AC3E}">
        <p14:creationId xmlns:p14="http://schemas.microsoft.com/office/powerpoint/2010/main" val="33925003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67426" y="244698"/>
            <a:ext cx="6387920" cy="1169551"/>
          </a:xfrm>
          <a:prstGeom prst="rect">
            <a:avLst/>
          </a:prstGeom>
          <a:noFill/>
        </p:spPr>
        <p:txBody>
          <a:bodyPr wrap="square" rtlCol="0">
            <a:spAutoFit/>
          </a:bodyPr>
          <a:lstStyle/>
          <a:p>
            <a:r>
              <a:rPr lang="en-PH" sz="3500" dirty="0" smtClean="0">
                <a:solidFill>
                  <a:schemeClr val="bg1"/>
                </a:solidFill>
                <a:latin typeface="Data Cards St" panose="02000500000000000000" pitchFamily="2" charset="0"/>
              </a:rPr>
              <a:t>Algorithm and gameplay based on:</a:t>
            </a:r>
            <a:endParaRPr lang="en-PH" sz="3500" dirty="0">
              <a:solidFill>
                <a:schemeClr val="bg1"/>
              </a:solidFill>
              <a:latin typeface="Data Cards St" panose="02000500000000000000" pitchFamily="2" charset="0"/>
            </a:endParaRPr>
          </a:p>
        </p:txBody>
      </p:sp>
      <p:pic>
        <p:nvPicPr>
          <p:cNvPr id="6" name="Picture 5"/>
          <p:cNvPicPr>
            <a:picLocks noChangeAspect="1"/>
          </p:cNvPicPr>
          <p:nvPr/>
        </p:nvPicPr>
        <p:blipFill>
          <a:blip r:embed="rId3"/>
          <a:stretch>
            <a:fillRect/>
          </a:stretch>
        </p:blipFill>
        <p:spPr>
          <a:xfrm>
            <a:off x="313526" y="1765676"/>
            <a:ext cx="2979031" cy="4167388"/>
          </a:xfrm>
          <a:prstGeom prst="rect">
            <a:avLst/>
          </a:prstGeom>
        </p:spPr>
      </p:pic>
      <p:pic>
        <p:nvPicPr>
          <p:cNvPr id="7" name="Picture 6"/>
          <p:cNvPicPr>
            <a:picLocks noChangeAspect="1"/>
          </p:cNvPicPr>
          <p:nvPr/>
        </p:nvPicPr>
        <p:blipFill>
          <a:blip r:embed="rId4"/>
          <a:stretch>
            <a:fillRect/>
          </a:stretch>
        </p:blipFill>
        <p:spPr>
          <a:xfrm>
            <a:off x="2553235" y="3688210"/>
            <a:ext cx="2105695" cy="2707322"/>
          </a:xfrm>
          <a:prstGeom prst="rect">
            <a:avLst/>
          </a:prstGeom>
        </p:spPr>
      </p:pic>
      <p:sp>
        <p:nvSpPr>
          <p:cNvPr id="8" name="Rounded Rectangle 7"/>
          <p:cNvSpPr/>
          <p:nvPr/>
        </p:nvSpPr>
        <p:spPr>
          <a:xfrm>
            <a:off x="5563600" y="1765676"/>
            <a:ext cx="5723730" cy="4425963"/>
          </a:xfrm>
          <a:prstGeom prst="roundRect">
            <a:avLst/>
          </a:prstGeom>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PH" sz="2000" dirty="0" err="1" smtClean="0">
                <a:latin typeface="Copperplate Gothic Light" panose="020E0507020206020404" pitchFamily="34" charset="0"/>
              </a:rPr>
              <a:t>Galaga</a:t>
            </a:r>
            <a:r>
              <a:rPr lang="en-PH" sz="2000" dirty="0" smtClean="0">
                <a:latin typeface="Copperplate Gothic Light" panose="020E0507020206020404" pitchFamily="34" charset="0"/>
              </a:rPr>
              <a:t> is a 1981 fixed shooter arcade game developed and published by Namco. In North America, it was released by Midway Games. Controlling a starship, the player is tasked with destroying the </a:t>
            </a:r>
            <a:r>
              <a:rPr lang="en-PH" sz="2000" dirty="0" err="1" smtClean="0">
                <a:latin typeface="Copperplate Gothic Light" panose="020E0507020206020404" pitchFamily="34" charset="0"/>
              </a:rPr>
              <a:t>Galaga</a:t>
            </a:r>
            <a:r>
              <a:rPr lang="en-PH" sz="2000" dirty="0" smtClean="0">
                <a:latin typeface="Copperplate Gothic Light" panose="020E0507020206020404" pitchFamily="34" charset="0"/>
              </a:rPr>
              <a:t> forces in each stage while avoiding enemies and projectiles.</a:t>
            </a:r>
            <a:endParaRPr lang="en-PH" sz="2000" dirty="0">
              <a:latin typeface="Copperplate Gothic Light" panose="020E0507020206020404" pitchFamily="34" charset="0"/>
            </a:endParaRPr>
          </a:p>
        </p:txBody>
      </p:sp>
    </p:spTree>
    <p:extLst>
      <p:ext uri="{BB962C8B-B14F-4D97-AF65-F5344CB8AC3E}">
        <p14:creationId xmlns:p14="http://schemas.microsoft.com/office/powerpoint/2010/main" val="636968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p:cNvSpPr/>
          <p:nvPr/>
        </p:nvSpPr>
        <p:spPr>
          <a:xfrm>
            <a:off x="0" y="194655"/>
            <a:ext cx="6384787" cy="1169551"/>
          </a:xfrm>
          <a:prstGeom prst="rect">
            <a:avLst/>
          </a:prstGeom>
        </p:spPr>
        <p:txBody>
          <a:bodyPr wrap="square">
            <a:spAutoFit/>
          </a:bodyPr>
          <a:lstStyle/>
          <a:p>
            <a:r>
              <a:rPr lang="en-PH" sz="3500" dirty="0" smtClean="0">
                <a:solidFill>
                  <a:schemeClr val="bg1"/>
                </a:solidFill>
                <a:latin typeface="Data Cards St" panose="02000500000000000000" pitchFamily="2" charset="0"/>
              </a:rPr>
              <a:t>Algorithm and gameplay based on:</a:t>
            </a:r>
            <a:endParaRPr lang="en-PH" sz="3500" dirty="0">
              <a:solidFill>
                <a:schemeClr val="bg1"/>
              </a:solidFill>
              <a:latin typeface="Data Cards St" panose="02000500000000000000" pitchFamily="2" charset="0"/>
            </a:endParaRPr>
          </a:p>
        </p:txBody>
      </p:sp>
      <p:pic>
        <p:nvPicPr>
          <p:cNvPr id="7" name="Picture 6"/>
          <p:cNvPicPr>
            <a:picLocks noChangeAspect="1"/>
          </p:cNvPicPr>
          <p:nvPr/>
        </p:nvPicPr>
        <p:blipFill>
          <a:blip r:embed="rId3"/>
          <a:stretch>
            <a:fillRect/>
          </a:stretch>
        </p:blipFill>
        <p:spPr>
          <a:xfrm>
            <a:off x="154014" y="1558861"/>
            <a:ext cx="3084592" cy="4291439"/>
          </a:xfrm>
          <a:prstGeom prst="rect">
            <a:avLst/>
          </a:prstGeom>
        </p:spPr>
      </p:pic>
      <p:pic>
        <p:nvPicPr>
          <p:cNvPr id="8" name="Picture 7"/>
          <p:cNvPicPr>
            <a:picLocks noChangeAspect="1"/>
          </p:cNvPicPr>
          <p:nvPr/>
        </p:nvPicPr>
        <p:blipFill>
          <a:blip r:embed="rId4"/>
          <a:stretch>
            <a:fillRect/>
          </a:stretch>
        </p:blipFill>
        <p:spPr>
          <a:xfrm>
            <a:off x="2487413" y="4199970"/>
            <a:ext cx="3024745" cy="2407628"/>
          </a:xfrm>
          <a:prstGeom prst="rect">
            <a:avLst/>
          </a:prstGeom>
        </p:spPr>
      </p:pic>
      <p:sp>
        <p:nvSpPr>
          <p:cNvPr id="9" name="Rounded Rectangle 8"/>
          <p:cNvSpPr/>
          <p:nvPr/>
        </p:nvSpPr>
        <p:spPr>
          <a:xfrm>
            <a:off x="5690315" y="2248570"/>
            <a:ext cx="6323527" cy="4018208"/>
          </a:xfrm>
          <a:prstGeom prst="round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PH" sz="2000" dirty="0">
                <a:latin typeface="Copperplate Gothic Light" panose="020E0507020206020404" pitchFamily="34" charset="0"/>
              </a:rPr>
              <a:t>Space Invaders is a 1978 arcade game created by Tomohiro </a:t>
            </a:r>
            <a:r>
              <a:rPr lang="en-PH" sz="2000" dirty="0" err="1">
                <a:latin typeface="Copperplate Gothic Light" panose="020E0507020206020404" pitchFamily="34" charset="0"/>
              </a:rPr>
              <a:t>Nishikado</a:t>
            </a:r>
            <a:r>
              <a:rPr lang="en-PH" sz="2000" dirty="0">
                <a:latin typeface="Copperplate Gothic Light" panose="020E0507020206020404" pitchFamily="34" charset="0"/>
              </a:rPr>
              <a:t>. It was manufactured and sold by Taito in Japan, and licensed in the United States by the Midway division of Bally. Within the shooter genre, Space Invaders was the first fixed shooter and set the template for the shoot '</a:t>
            </a:r>
            <a:r>
              <a:rPr lang="en-PH" sz="2000" dirty="0" err="1">
                <a:latin typeface="Copperplate Gothic Light" panose="020E0507020206020404" pitchFamily="34" charset="0"/>
              </a:rPr>
              <a:t>em</a:t>
            </a:r>
            <a:r>
              <a:rPr lang="en-PH" sz="2000" dirty="0">
                <a:latin typeface="Copperplate Gothic Light" panose="020E0507020206020404" pitchFamily="34" charset="0"/>
              </a:rPr>
              <a:t> up genre</a:t>
            </a:r>
          </a:p>
        </p:txBody>
      </p:sp>
    </p:spTree>
    <p:extLst>
      <p:ext uri="{BB962C8B-B14F-4D97-AF65-F5344CB8AC3E}">
        <p14:creationId xmlns:p14="http://schemas.microsoft.com/office/powerpoint/2010/main" val="2932455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0" y="0"/>
            <a:ext cx="12192000" cy="6849668"/>
          </a:xfrm>
          <a:prstGeom prst="rect">
            <a:avLst/>
          </a:prstGeom>
        </p:spPr>
      </p:pic>
      <p:pic>
        <p:nvPicPr>
          <p:cNvPr id="12" name="Picture 11"/>
          <p:cNvPicPr>
            <a:picLocks noChangeAspect="1"/>
          </p:cNvPicPr>
          <p:nvPr/>
        </p:nvPicPr>
        <p:blipFill>
          <a:blip r:embed="rId3"/>
          <a:stretch>
            <a:fillRect/>
          </a:stretch>
        </p:blipFill>
        <p:spPr>
          <a:xfrm>
            <a:off x="-281953" y="3431477"/>
            <a:ext cx="7828971" cy="3585172"/>
          </a:xfrm>
          <a:prstGeom prst="rect">
            <a:avLst/>
          </a:prstGeom>
        </p:spPr>
      </p:pic>
      <p:sp>
        <p:nvSpPr>
          <p:cNvPr id="13" name="TextBox 12"/>
          <p:cNvSpPr txBox="1"/>
          <p:nvPr/>
        </p:nvSpPr>
        <p:spPr>
          <a:xfrm>
            <a:off x="970208" y="4562343"/>
            <a:ext cx="5125792" cy="1323439"/>
          </a:xfrm>
          <a:prstGeom prst="rect">
            <a:avLst/>
          </a:prstGeom>
          <a:noFill/>
        </p:spPr>
        <p:txBody>
          <a:bodyPr wrap="square" rtlCol="0">
            <a:spAutoFit/>
          </a:bodyPr>
          <a:lstStyle/>
          <a:p>
            <a:r>
              <a:rPr lang="en-PH" sz="4000" dirty="0" err="1" smtClean="0">
                <a:latin typeface="Data Cards St" panose="02000500000000000000" pitchFamily="2" charset="0"/>
              </a:rPr>
              <a:t>Ii.Game</a:t>
            </a:r>
            <a:r>
              <a:rPr lang="en-PH" sz="4000" dirty="0" smtClean="0">
                <a:latin typeface="Data Cards St" panose="02000500000000000000" pitchFamily="2" charset="0"/>
              </a:rPr>
              <a:t> description</a:t>
            </a:r>
            <a:endParaRPr lang="en-PH" sz="4000" dirty="0">
              <a:latin typeface="Data Cards St" panose="02000500000000000000" pitchFamily="2" charset="0"/>
            </a:endParaRPr>
          </a:p>
        </p:txBody>
      </p:sp>
    </p:spTree>
    <p:extLst>
      <p:ext uri="{BB962C8B-B14F-4D97-AF65-F5344CB8AC3E}">
        <p14:creationId xmlns:p14="http://schemas.microsoft.com/office/powerpoint/2010/main" val="24813324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096"/>
            <a:ext cx="12192000" cy="6851904"/>
          </a:xfrm>
          <a:prstGeom prst="rect">
            <a:avLst/>
          </a:prstGeom>
          <a:solidFill>
            <a:schemeClr val="tx1"/>
          </a:solidFill>
        </p:spPr>
      </p:pic>
      <p:sp>
        <p:nvSpPr>
          <p:cNvPr id="6" name="Rounded Rectangle 5"/>
          <p:cNvSpPr/>
          <p:nvPr/>
        </p:nvSpPr>
        <p:spPr>
          <a:xfrm>
            <a:off x="3331335" y="2839963"/>
            <a:ext cx="8860665" cy="4018037"/>
          </a:xfrm>
          <a:prstGeom prst="round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smtClean="0">
                <a:latin typeface="Copperplate Gothic Light" panose="020E0507020206020404" pitchFamily="34" charset="0"/>
              </a:rPr>
              <a:t>It is a mission of a kid who is lost inside an arcade machine.</a:t>
            </a:r>
          </a:p>
          <a:p>
            <a:pPr algn="ctr"/>
            <a:r>
              <a:rPr lang="en-PH" dirty="0" smtClean="0">
                <a:latin typeface="Copperplate Gothic Light" panose="020E0507020206020404" pitchFamily="34" charset="0"/>
              </a:rPr>
              <a:t>For him to get back to his real life, he needs to finish his flight as a navigator in defeating his enemies by using ray guns. The goal of this game is for the user to control the spaceship to defeat all the enemies. As the level increases. The enemies will come after the user as fast as they can and will encounter three(3) levels of boss fights. The user should finish the game or else the kid will stay and wait for another mission to pass.</a:t>
            </a:r>
          </a:p>
        </p:txBody>
      </p:sp>
      <p:sp>
        <p:nvSpPr>
          <p:cNvPr id="7" name="Rounded Rectangle 6"/>
          <p:cNvSpPr/>
          <p:nvPr/>
        </p:nvSpPr>
        <p:spPr>
          <a:xfrm>
            <a:off x="193182" y="231820"/>
            <a:ext cx="7379595" cy="643944"/>
          </a:xfrm>
          <a:prstGeom prst="roundRect">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3000" dirty="0" smtClean="0">
                <a:latin typeface="Data Cards St" panose="02000500000000000000" pitchFamily="2" charset="0"/>
              </a:rPr>
              <a:t>Flight of the navigator</a:t>
            </a:r>
            <a:endParaRPr lang="en-PH" sz="3000" dirty="0">
              <a:latin typeface="Data Cards St" panose="02000500000000000000" pitchFamily="2" charset="0"/>
            </a:endParaRPr>
          </a:p>
        </p:txBody>
      </p:sp>
    </p:spTree>
    <p:extLst>
      <p:ext uri="{BB962C8B-B14F-4D97-AF65-F5344CB8AC3E}">
        <p14:creationId xmlns:p14="http://schemas.microsoft.com/office/powerpoint/2010/main" val="15282589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ounded Rectangle 4"/>
          <p:cNvSpPr/>
          <p:nvPr/>
        </p:nvSpPr>
        <p:spPr>
          <a:xfrm>
            <a:off x="501118" y="1136739"/>
            <a:ext cx="1864289" cy="166909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099" y="1181363"/>
            <a:ext cx="1295398" cy="1415441"/>
          </a:xfrm>
          <a:prstGeom prst="rect">
            <a:avLst/>
          </a:prstGeom>
        </p:spPr>
      </p:pic>
      <p:sp>
        <p:nvSpPr>
          <p:cNvPr id="7" name="Rounded Rectangle 6"/>
          <p:cNvSpPr/>
          <p:nvPr/>
        </p:nvSpPr>
        <p:spPr>
          <a:xfrm>
            <a:off x="411346" y="446225"/>
            <a:ext cx="1954061" cy="45876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PH" sz="2400" b="1" spc="50" dirty="0" smtClean="0">
                <a:ln w="0"/>
                <a:solidFill>
                  <a:schemeClr val="bg2"/>
                </a:solidFill>
                <a:effectLst>
                  <a:innerShdw blurRad="63500" dist="50800" dir="13500000">
                    <a:srgbClr val="000000">
                      <a:alpha val="50000"/>
                    </a:srgbClr>
                  </a:innerShdw>
                </a:effectLst>
              </a:rPr>
              <a:t>Spaceship</a:t>
            </a:r>
            <a:endParaRPr lang="en-PH" sz="2400" dirty="0"/>
          </a:p>
        </p:txBody>
      </p:sp>
      <p:sp>
        <p:nvSpPr>
          <p:cNvPr id="8" name="Rounded Rectangle 7"/>
          <p:cNvSpPr/>
          <p:nvPr/>
        </p:nvSpPr>
        <p:spPr>
          <a:xfrm>
            <a:off x="2469716" y="1249474"/>
            <a:ext cx="3043824" cy="131679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PH" sz="2400" dirty="0" smtClean="0"/>
              <a:t>The spaceship, this character is used to defeat it’s opponents</a:t>
            </a:r>
            <a:endParaRPr lang="en-PH" sz="2400" dirty="0"/>
          </a:p>
        </p:txBody>
      </p:sp>
      <p:sp>
        <p:nvSpPr>
          <p:cNvPr id="9" name="Rounded Rectangle 8"/>
          <p:cNvSpPr/>
          <p:nvPr/>
        </p:nvSpPr>
        <p:spPr>
          <a:xfrm>
            <a:off x="7640877" y="632568"/>
            <a:ext cx="1991638" cy="3914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PH" sz="2400" dirty="0" smtClean="0"/>
              <a:t>Bosses</a:t>
            </a:r>
            <a:endParaRPr lang="en-PH" sz="2400" dirty="0"/>
          </a:p>
        </p:txBody>
      </p:sp>
      <p:sp>
        <p:nvSpPr>
          <p:cNvPr id="10" name="Rounded Rectangle 9"/>
          <p:cNvSpPr/>
          <p:nvPr/>
        </p:nvSpPr>
        <p:spPr>
          <a:xfrm>
            <a:off x="6588690" y="1249474"/>
            <a:ext cx="1665962" cy="14436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11" name="Picture 10"/>
          <p:cNvPicPr>
            <a:picLocks noChangeAspect="1"/>
          </p:cNvPicPr>
          <p:nvPr/>
        </p:nvPicPr>
        <p:blipFill>
          <a:blip r:embed="rId4"/>
          <a:stretch>
            <a:fillRect/>
          </a:stretch>
        </p:blipFill>
        <p:spPr>
          <a:xfrm>
            <a:off x="10341764" y="1236026"/>
            <a:ext cx="1676545" cy="1457070"/>
          </a:xfrm>
          <a:prstGeom prst="rect">
            <a:avLst/>
          </a:prstGeom>
        </p:spPr>
      </p:pic>
      <p:pic>
        <p:nvPicPr>
          <p:cNvPr id="12" name="Picture 11"/>
          <p:cNvPicPr>
            <a:picLocks noChangeAspect="1"/>
          </p:cNvPicPr>
          <p:nvPr/>
        </p:nvPicPr>
        <p:blipFill>
          <a:blip r:embed="rId4"/>
          <a:stretch>
            <a:fillRect/>
          </a:stretch>
        </p:blipFill>
        <p:spPr>
          <a:xfrm>
            <a:off x="8491529" y="1249474"/>
            <a:ext cx="1676545" cy="1457070"/>
          </a:xfrm>
          <a:prstGeom prst="rect">
            <a:avLst/>
          </a:prstGeom>
        </p:spPr>
      </p:pic>
      <p:sp>
        <p:nvSpPr>
          <p:cNvPr id="21" name="Rounded Rectangle 20"/>
          <p:cNvSpPr/>
          <p:nvPr/>
        </p:nvSpPr>
        <p:spPr>
          <a:xfrm>
            <a:off x="6873032" y="2779212"/>
            <a:ext cx="1097277" cy="37969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PH" dirty="0" smtClean="0"/>
              <a:t>Boss1</a:t>
            </a:r>
            <a:endParaRPr lang="en-PH" dirty="0"/>
          </a:p>
        </p:txBody>
      </p:sp>
      <p:sp>
        <p:nvSpPr>
          <p:cNvPr id="24" name="Rounded Rectangle 23"/>
          <p:cNvSpPr/>
          <p:nvPr/>
        </p:nvSpPr>
        <p:spPr>
          <a:xfrm>
            <a:off x="8831940" y="2810528"/>
            <a:ext cx="1021615" cy="34838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PH" dirty="0" smtClean="0"/>
              <a:t>Boss2</a:t>
            </a:r>
            <a:endParaRPr lang="en-PH" dirty="0"/>
          </a:p>
        </p:txBody>
      </p:sp>
      <p:sp>
        <p:nvSpPr>
          <p:cNvPr id="25" name="Rounded Rectangle 24"/>
          <p:cNvSpPr/>
          <p:nvPr/>
        </p:nvSpPr>
        <p:spPr>
          <a:xfrm>
            <a:off x="10660817" y="2807007"/>
            <a:ext cx="1038438" cy="35542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PH" dirty="0" smtClean="0"/>
              <a:t>Boss3</a:t>
            </a:r>
            <a:endParaRPr lang="en-PH" dirty="0"/>
          </a:p>
        </p:txBody>
      </p:sp>
      <p:sp>
        <p:nvSpPr>
          <p:cNvPr id="26" name="Rounded Rectangle 25"/>
          <p:cNvSpPr/>
          <p:nvPr/>
        </p:nvSpPr>
        <p:spPr>
          <a:xfrm>
            <a:off x="6929635" y="3354769"/>
            <a:ext cx="4826223" cy="16396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PH" sz="2000" dirty="0" smtClean="0"/>
              <a:t>Each level will encounter different kinds of bosses after they defeat all the aliens. After the user defeats the Bosses. The user will encounter another level of Boss fights. The Final Boss  </a:t>
            </a:r>
            <a:endParaRPr lang="en-PH" sz="2000" dirty="0"/>
          </a:p>
        </p:txBody>
      </p:sp>
      <p:sp>
        <p:nvSpPr>
          <p:cNvPr id="27" name="Rounded Rectangle 26"/>
          <p:cNvSpPr/>
          <p:nvPr/>
        </p:nvSpPr>
        <p:spPr>
          <a:xfrm>
            <a:off x="1766169" y="3354769"/>
            <a:ext cx="2517732" cy="42809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PH" sz="2400" dirty="0" smtClean="0"/>
              <a:t>Aliens</a:t>
            </a:r>
            <a:endParaRPr lang="en-PH" sz="2400" dirty="0"/>
          </a:p>
        </p:txBody>
      </p:sp>
      <p:sp>
        <p:nvSpPr>
          <p:cNvPr id="28" name="Rounded Rectangle 27"/>
          <p:cNvSpPr/>
          <p:nvPr/>
        </p:nvSpPr>
        <p:spPr>
          <a:xfrm>
            <a:off x="470768" y="4036797"/>
            <a:ext cx="1139868" cy="105218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30" name="Picture 29"/>
          <p:cNvPicPr>
            <a:picLocks noChangeAspect="1"/>
          </p:cNvPicPr>
          <p:nvPr/>
        </p:nvPicPr>
        <p:blipFill>
          <a:blip r:embed="rId5"/>
          <a:stretch>
            <a:fillRect/>
          </a:stretch>
        </p:blipFill>
        <p:spPr>
          <a:xfrm>
            <a:off x="3292905" y="4055305"/>
            <a:ext cx="1152244" cy="1066892"/>
          </a:xfrm>
          <a:prstGeom prst="rect">
            <a:avLst/>
          </a:prstGeom>
        </p:spPr>
      </p:pic>
      <p:pic>
        <p:nvPicPr>
          <p:cNvPr id="31" name="Picture 30"/>
          <p:cNvPicPr>
            <a:picLocks noChangeAspect="1"/>
          </p:cNvPicPr>
          <p:nvPr/>
        </p:nvPicPr>
        <p:blipFill>
          <a:blip r:embed="rId5"/>
          <a:stretch>
            <a:fillRect/>
          </a:stretch>
        </p:blipFill>
        <p:spPr>
          <a:xfrm>
            <a:off x="1846421" y="4055305"/>
            <a:ext cx="1152244" cy="1066892"/>
          </a:xfrm>
          <a:prstGeom prst="rect">
            <a:avLst/>
          </a:prstGeom>
        </p:spPr>
      </p:pic>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730" y="4130779"/>
            <a:ext cx="915943" cy="915943"/>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5965" y="4102172"/>
            <a:ext cx="973156" cy="973156"/>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85716" y="4227789"/>
            <a:ext cx="766622" cy="766622"/>
          </a:xfrm>
          <a:prstGeom prst="rect">
            <a:avLst/>
          </a:prstGeom>
        </p:spPr>
      </p:pic>
      <p:sp>
        <p:nvSpPr>
          <p:cNvPr id="38" name="Rounded Rectangle 37"/>
          <p:cNvSpPr/>
          <p:nvPr/>
        </p:nvSpPr>
        <p:spPr>
          <a:xfrm>
            <a:off x="2789547" y="5333238"/>
            <a:ext cx="4140088" cy="120249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PH" sz="2000" dirty="0" smtClean="0"/>
              <a:t>These aliens will have the role to distract the user before it gets to the Boss</a:t>
            </a:r>
            <a:endParaRPr lang="en-PH" sz="2000" dirty="0"/>
          </a:p>
        </p:txBody>
      </p: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25486" y="1412211"/>
            <a:ext cx="1244974" cy="1244974"/>
          </a:xfrm>
          <a:prstGeom prst="rect">
            <a:avLst/>
          </a:prstGeom>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43283" y="1256999"/>
            <a:ext cx="1428571" cy="1428571"/>
          </a:xfrm>
          <a:prstGeom prst="rect">
            <a:avLst/>
          </a:prstGeom>
        </p:spPr>
      </p:pic>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65750" y="1244176"/>
            <a:ext cx="1428571" cy="1428571"/>
          </a:xfrm>
          <a:prstGeom prst="rect">
            <a:avLst/>
          </a:prstGeom>
        </p:spPr>
      </p:pic>
    </p:spTree>
    <p:extLst>
      <p:ext uri="{BB962C8B-B14F-4D97-AF65-F5344CB8AC3E}">
        <p14:creationId xmlns:p14="http://schemas.microsoft.com/office/powerpoint/2010/main" val="3403514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3"/>
          <a:stretch>
            <a:fillRect/>
          </a:stretch>
        </p:blipFill>
        <p:spPr>
          <a:xfrm>
            <a:off x="0" y="3485326"/>
            <a:ext cx="7704944" cy="3528433"/>
          </a:xfrm>
          <a:prstGeom prst="rect">
            <a:avLst/>
          </a:prstGeom>
        </p:spPr>
      </p:pic>
      <p:sp>
        <p:nvSpPr>
          <p:cNvPr id="6" name="TextBox 5"/>
          <p:cNvSpPr txBox="1"/>
          <p:nvPr/>
        </p:nvSpPr>
        <p:spPr>
          <a:xfrm>
            <a:off x="794479" y="4347148"/>
            <a:ext cx="5231567" cy="2123658"/>
          </a:xfrm>
          <a:prstGeom prst="rect">
            <a:avLst/>
          </a:prstGeom>
          <a:noFill/>
        </p:spPr>
        <p:txBody>
          <a:bodyPr wrap="square" rtlCol="0">
            <a:spAutoFit/>
          </a:bodyPr>
          <a:lstStyle/>
          <a:p>
            <a:r>
              <a:rPr lang="en-PH" sz="6600" dirty="0" smtClean="0">
                <a:latin typeface="Data Cards St" panose="02000500000000000000" pitchFamily="2" charset="0"/>
              </a:rPr>
              <a:t>III. </a:t>
            </a:r>
            <a:r>
              <a:rPr lang="en-PH" sz="6600" dirty="0" err="1" smtClean="0">
                <a:latin typeface="Data Cards St" panose="02000500000000000000" pitchFamily="2" charset="0"/>
              </a:rPr>
              <a:t>GamePlay</a:t>
            </a:r>
            <a:endParaRPr lang="en-PH" sz="6600" dirty="0">
              <a:latin typeface="Data Cards St" panose="02000500000000000000" pitchFamily="2" charset="0"/>
            </a:endParaRPr>
          </a:p>
        </p:txBody>
      </p:sp>
    </p:spTree>
    <p:extLst>
      <p:ext uri="{BB962C8B-B14F-4D97-AF65-F5344CB8AC3E}">
        <p14:creationId xmlns:p14="http://schemas.microsoft.com/office/powerpoint/2010/main" val="4147252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TotalTime>
  <Words>470</Words>
  <Application>Microsoft Office PowerPoint</Application>
  <PresentationFormat>Widescreen</PresentationFormat>
  <Paragraphs>42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BeyondSpace</vt:lpstr>
      <vt:lpstr>Calibri</vt:lpstr>
      <vt:lpstr>Calibri Light</vt:lpstr>
      <vt:lpstr>Century Gothic</vt:lpstr>
      <vt:lpstr>Copperplate Gothic Light</vt:lpstr>
      <vt:lpstr>Data Cards St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Thea</dc:creator>
  <cp:lastModifiedBy>Thea</cp:lastModifiedBy>
  <cp:revision>24</cp:revision>
  <dcterms:created xsi:type="dcterms:W3CDTF">2020-04-04T03:31:58Z</dcterms:created>
  <dcterms:modified xsi:type="dcterms:W3CDTF">2020-05-02T06:03:43Z</dcterms:modified>
</cp:coreProperties>
</file>